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lear Sans Bold" charset="1" panose="020B0803030202020304"/>
      <p:regular r:id="rId10"/>
    </p:embeddedFont>
    <p:embeddedFont>
      <p:font typeface="Clear Sans Bold Italics" charset="1" panose="020B0803030202090304"/>
      <p:regular r:id="rId11"/>
    </p:embeddedFont>
    <p:embeddedFont>
      <p:font typeface="Clear Sans Regular" charset="1" panose="020B0503030202020304"/>
      <p:regular r:id="rId12"/>
    </p:embeddedFont>
    <p:embeddedFont>
      <p:font typeface="Clear Sans Regular Bold" charset="1" panose="020B0603030202020304"/>
      <p:regular r:id="rId13"/>
    </p:embeddedFont>
    <p:embeddedFont>
      <p:font typeface="Clear Sans Regular Italics" charset="1" panose="020B0503030202090304"/>
      <p:regular r:id="rId14"/>
    </p:embeddedFont>
    <p:embeddedFont>
      <p:font typeface="Clear Sans Regular Bold Italics" charset="1" panose="020B0603030202090304"/>
      <p:regular r:id="rId15"/>
    </p:embeddedFont>
    <p:embeddedFont>
      <p:font typeface="Open Sauce" charset="1" panose="00000500000000000000"/>
      <p:regular r:id="rId16"/>
    </p:embeddedFont>
    <p:embeddedFont>
      <p:font typeface="Open Sauce Bold" charset="1" panose="00000800000000000000"/>
      <p:regular r:id="rId17"/>
    </p:embeddedFont>
    <p:embeddedFont>
      <p:font typeface="Open Sauce Italics" charset="1" panose="00000500000000000000"/>
      <p:regular r:id="rId18"/>
    </p:embeddedFont>
    <p:embeddedFont>
      <p:font typeface="Open Sauce Bold Italics" charset="1" panose="00000800000000000000"/>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9144000" y="1928942"/>
            <a:ext cx="8217084" cy="6617562"/>
            <a:chOff x="0" y="0"/>
            <a:chExt cx="10956112" cy="8823416"/>
          </a:xfrm>
        </p:grpSpPr>
        <p:sp>
          <p:nvSpPr>
            <p:cNvPr name="TextBox 3" id="3"/>
            <p:cNvSpPr txBox="true"/>
            <p:nvPr/>
          </p:nvSpPr>
          <p:spPr>
            <a:xfrm rot="0">
              <a:off x="0" y="1368999"/>
              <a:ext cx="10956112" cy="2820459"/>
            </a:xfrm>
            <a:prstGeom prst="rect">
              <a:avLst/>
            </a:prstGeom>
          </p:spPr>
          <p:txBody>
            <a:bodyPr anchor="t" rtlCol="false" tIns="0" lIns="0" bIns="0" rIns="0">
              <a:spAutoFit/>
            </a:bodyPr>
            <a:lstStyle/>
            <a:p>
              <a:pPr>
                <a:lnSpc>
                  <a:spcPts val="8000"/>
                </a:lnSpc>
              </a:pPr>
              <a:r>
                <a:rPr lang="en-US" sz="8000">
                  <a:solidFill>
                    <a:srgbClr val="F7B4A7"/>
                  </a:solidFill>
                  <a:latin typeface="Clear Sans Bold Bold"/>
                </a:rPr>
                <a:t>Hệ thống nhà thông minh</a:t>
              </a:r>
            </a:p>
          </p:txBody>
        </p:sp>
        <p:sp>
          <p:nvSpPr>
            <p:cNvPr name="TextBox 4" id="4"/>
            <p:cNvSpPr txBox="true"/>
            <p:nvPr/>
          </p:nvSpPr>
          <p:spPr>
            <a:xfrm rot="0">
              <a:off x="0" y="-47625"/>
              <a:ext cx="10956112" cy="525145"/>
            </a:xfrm>
            <a:prstGeom prst="rect">
              <a:avLst/>
            </a:prstGeom>
          </p:spPr>
          <p:txBody>
            <a:bodyPr anchor="t" rtlCol="false" tIns="0" lIns="0" bIns="0" rIns="0">
              <a:spAutoFit/>
            </a:bodyPr>
            <a:lstStyle/>
            <a:p>
              <a:pPr>
                <a:lnSpc>
                  <a:spcPts val="3359"/>
                </a:lnSpc>
              </a:pPr>
              <a:r>
                <a:rPr lang="en-US" sz="2400">
                  <a:solidFill>
                    <a:srgbClr val="94DDDE"/>
                  </a:solidFill>
                  <a:latin typeface="Clear Sans Regular"/>
                </a:rPr>
                <a:t>NHÓM 19</a:t>
              </a:r>
            </a:p>
          </p:txBody>
        </p:sp>
        <p:sp>
          <p:nvSpPr>
            <p:cNvPr name="TextBox 5" id="5"/>
            <p:cNvSpPr txBox="true"/>
            <p:nvPr/>
          </p:nvSpPr>
          <p:spPr>
            <a:xfrm rot="0">
              <a:off x="0" y="4871387"/>
              <a:ext cx="10956112" cy="3952028"/>
            </a:xfrm>
            <a:prstGeom prst="rect">
              <a:avLst/>
            </a:prstGeom>
          </p:spPr>
          <p:txBody>
            <a:bodyPr anchor="t" rtlCol="false" tIns="0" lIns="0" bIns="0" rIns="0">
              <a:spAutoFit/>
            </a:bodyPr>
            <a:lstStyle/>
            <a:p>
              <a:pPr>
                <a:lnSpc>
                  <a:spcPts val="4759"/>
                </a:lnSpc>
              </a:pPr>
            </a:p>
            <a:p>
              <a:pPr>
                <a:lnSpc>
                  <a:spcPts val="4759"/>
                </a:lnSpc>
              </a:pPr>
            </a:p>
            <a:p>
              <a:pPr>
                <a:lnSpc>
                  <a:spcPts val="4759"/>
                </a:lnSpc>
              </a:pPr>
              <a:r>
                <a:rPr lang="en-US" sz="3399">
                  <a:solidFill>
                    <a:srgbClr val="94DDDE"/>
                  </a:solidFill>
                  <a:latin typeface="Clear Sans Regular"/>
                </a:rPr>
                <a:t>Nguyễn Công Khánh - B19DCCN356</a:t>
              </a:r>
            </a:p>
            <a:p>
              <a:pPr>
                <a:lnSpc>
                  <a:spcPts val="4759"/>
                </a:lnSpc>
              </a:pPr>
              <a:r>
                <a:rPr lang="en-US" sz="3399">
                  <a:solidFill>
                    <a:srgbClr val="94DDDE"/>
                  </a:solidFill>
                  <a:latin typeface="Clear Sans Regular"/>
                </a:rPr>
                <a:t>Ngô Thế Nghĩa - B19DCCN464</a:t>
              </a:r>
            </a:p>
            <a:p>
              <a:pPr>
                <a:lnSpc>
                  <a:spcPts val="4759"/>
                </a:lnSpc>
              </a:pPr>
              <a:r>
                <a:rPr lang="en-US" sz="3399">
                  <a:solidFill>
                    <a:srgbClr val="94DDDE"/>
                  </a:solidFill>
                  <a:latin typeface="Clear Sans Regular"/>
                </a:rPr>
                <a:t>Chu Minh Hoàng - B19DCCN272</a:t>
              </a: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82834" y="-1921745"/>
            <a:ext cx="6755642" cy="411480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303834" y="1790711"/>
            <a:ext cx="1194327" cy="2586142"/>
          </a:xfrm>
          <a:prstGeom prst="rect">
            <a:avLst/>
          </a:prstGeom>
        </p:spPr>
      </p:pic>
      <p:pic>
        <p:nvPicPr>
          <p:cNvPr name="Picture 8" id="8"/>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false" rot="0">
            <a:off x="2095190" y="2021154"/>
            <a:ext cx="5357753" cy="5591583"/>
          </a:xfrm>
          <a:prstGeom prst="rect">
            <a:avLst/>
          </a:prstGeom>
        </p:spPr>
      </p:pic>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947148" y="1264426"/>
            <a:ext cx="3144039" cy="2440918"/>
          </a:xfrm>
          <a:prstGeom prst="rect">
            <a:avLst/>
          </a:prstGeom>
        </p:spPr>
      </p:pic>
      <p:pic>
        <p:nvPicPr>
          <p:cNvPr name="Picture 10" id="1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624872" y="5005800"/>
            <a:ext cx="1894295" cy="4252500"/>
          </a:xfrm>
          <a:prstGeom prst="rect">
            <a:avLst/>
          </a:prstGeom>
        </p:spPr>
      </p:pic>
      <p:pic>
        <p:nvPicPr>
          <p:cNvPr name="Picture 11" id="11"/>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4011803" y="7612736"/>
            <a:ext cx="3486358" cy="4114800"/>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443088" y="-1095217"/>
            <a:ext cx="6414740" cy="663178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550298" y="1845745"/>
            <a:ext cx="12001808" cy="8111991"/>
          </a:xfrm>
          <a:prstGeom prst="rect">
            <a:avLst/>
          </a:prstGeom>
        </p:spPr>
      </p:pic>
      <p:sp>
        <p:nvSpPr>
          <p:cNvPr name="TextBox 4" id="4"/>
          <p:cNvSpPr txBox="true"/>
          <p:nvPr/>
        </p:nvSpPr>
        <p:spPr>
          <a:xfrm rot="0">
            <a:off x="1028700" y="371356"/>
            <a:ext cx="11865850" cy="883920"/>
          </a:xfrm>
          <a:prstGeom prst="rect">
            <a:avLst/>
          </a:prstGeom>
        </p:spPr>
        <p:txBody>
          <a:bodyPr anchor="t" rtlCol="false" tIns="0" lIns="0" bIns="0" rIns="0">
            <a:spAutoFit/>
          </a:bodyPr>
          <a:lstStyle/>
          <a:p>
            <a:pPr>
              <a:lnSpc>
                <a:spcPts val="6719"/>
              </a:lnSpc>
            </a:pPr>
            <a:r>
              <a:rPr lang="en-US" sz="6399">
                <a:solidFill>
                  <a:srgbClr val="2B4B82"/>
                </a:solidFill>
                <a:latin typeface="Clear Sans Bold Bold"/>
              </a:rPr>
              <a:t>Domain Model Specification</a:t>
            </a:r>
          </a:p>
        </p:txBody>
      </p:sp>
      <p:sp>
        <p:nvSpPr>
          <p:cNvPr name="TextBox 5" id="5"/>
          <p:cNvSpPr txBox="true"/>
          <p:nvPr/>
        </p:nvSpPr>
        <p:spPr>
          <a:xfrm rot="5400000">
            <a:off x="-5318562" y="9051236"/>
            <a:ext cx="11865850" cy="695325"/>
          </a:xfrm>
          <a:prstGeom prst="rect">
            <a:avLst/>
          </a:prstGeom>
        </p:spPr>
        <p:txBody>
          <a:bodyPr anchor="t" rtlCol="false" tIns="0" lIns="0" bIns="0" rIns="0">
            <a:spAutoFit/>
          </a:bodyPr>
          <a:lstStyle/>
          <a:p>
            <a:pPr>
              <a:lnSpc>
                <a:spcPts val="5250"/>
              </a:lnSpc>
            </a:pPr>
            <a:r>
              <a:rPr lang="en-US" sz="5000">
                <a:solidFill>
                  <a:srgbClr val="FFFFFF"/>
                </a:solidFill>
                <a:latin typeface="Clear Sans Bold"/>
              </a:rPr>
              <a:t>ARDUINO UNO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7959782" y="1028700"/>
            <a:ext cx="8971380" cy="9072596"/>
          </a:xfrm>
          <a:prstGeom prst="rect">
            <a:avLst/>
          </a:prstGeom>
        </p:spPr>
      </p:pic>
      <p:grpSp>
        <p:nvGrpSpPr>
          <p:cNvPr name="Group 3" id="3"/>
          <p:cNvGrpSpPr/>
          <p:nvPr/>
        </p:nvGrpSpPr>
        <p:grpSpPr>
          <a:xfrm rot="0">
            <a:off x="1187452" y="1394747"/>
            <a:ext cx="5772591" cy="3077304"/>
            <a:chOff x="0" y="0"/>
            <a:chExt cx="7696787" cy="4103071"/>
          </a:xfrm>
        </p:grpSpPr>
        <p:sp>
          <p:nvSpPr>
            <p:cNvPr name="TextBox 4" id="4"/>
            <p:cNvSpPr txBox="true"/>
            <p:nvPr/>
          </p:nvSpPr>
          <p:spPr>
            <a:xfrm rot="0">
              <a:off x="0" y="85725"/>
              <a:ext cx="7696787" cy="2337435"/>
            </a:xfrm>
            <a:prstGeom prst="rect">
              <a:avLst/>
            </a:prstGeom>
          </p:spPr>
          <p:txBody>
            <a:bodyPr anchor="t" rtlCol="false" tIns="0" lIns="0" bIns="0" rIns="0">
              <a:spAutoFit/>
            </a:bodyPr>
            <a:lstStyle/>
            <a:p>
              <a:pPr>
                <a:lnSpc>
                  <a:spcPts val="6719"/>
                </a:lnSpc>
              </a:pPr>
              <a:r>
                <a:rPr lang="en-US" sz="6399">
                  <a:solidFill>
                    <a:srgbClr val="94DDDE"/>
                  </a:solidFill>
                  <a:latin typeface="Clear Sans Bold Bold"/>
                </a:rPr>
                <a:t>IoT Level Specification</a:t>
              </a:r>
            </a:p>
          </p:txBody>
        </p:sp>
        <p:sp>
          <p:nvSpPr>
            <p:cNvPr name="TextBox 5" id="5"/>
            <p:cNvSpPr txBox="true"/>
            <p:nvPr/>
          </p:nvSpPr>
          <p:spPr>
            <a:xfrm rot="0">
              <a:off x="0" y="2772535"/>
              <a:ext cx="5972555" cy="1330537"/>
            </a:xfrm>
            <a:prstGeom prst="rect">
              <a:avLst/>
            </a:prstGeom>
          </p:spPr>
          <p:txBody>
            <a:bodyPr anchor="t" rtlCol="false" tIns="0" lIns="0" bIns="0" rIns="0">
              <a:spAutoFit/>
            </a:bodyPr>
            <a:lstStyle/>
            <a:p>
              <a:pPr>
                <a:lnSpc>
                  <a:spcPts val="4060"/>
                </a:lnSpc>
              </a:pPr>
              <a:r>
                <a:rPr lang="en-US" sz="2900">
                  <a:solidFill>
                    <a:srgbClr val="94DDDE"/>
                  </a:solidFill>
                  <a:latin typeface="Clear Sans Regular"/>
                </a:rPr>
                <a:t>ĐẶC ĐIỂM KỸ THUẬT CẤP ĐỘ IOT</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867267" y="-444204"/>
            <a:ext cx="4743003" cy="4251455"/>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2385480" y="3454586"/>
            <a:ext cx="13853288" cy="6578536"/>
          </a:xfrm>
          <a:prstGeom prst="rect">
            <a:avLst/>
          </a:prstGeom>
        </p:spPr>
      </p:pic>
      <p:grpSp>
        <p:nvGrpSpPr>
          <p:cNvPr name="Group 4" id="4"/>
          <p:cNvGrpSpPr/>
          <p:nvPr/>
        </p:nvGrpSpPr>
        <p:grpSpPr>
          <a:xfrm rot="0">
            <a:off x="1056310" y="1405177"/>
            <a:ext cx="13622869" cy="1744780"/>
            <a:chOff x="0" y="0"/>
            <a:chExt cx="18163825" cy="2326373"/>
          </a:xfrm>
        </p:grpSpPr>
        <p:sp>
          <p:nvSpPr>
            <p:cNvPr name="TextBox 5" id="5"/>
            <p:cNvSpPr txBox="true"/>
            <p:nvPr/>
          </p:nvSpPr>
          <p:spPr>
            <a:xfrm rot="0">
              <a:off x="0" y="85725"/>
              <a:ext cx="18163825" cy="1207135"/>
            </a:xfrm>
            <a:prstGeom prst="rect">
              <a:avLst/>
            </a:prstGeom>
          </p:spPr>
          <p:txBody>
            <a:bodyPr anchor="t" rtlCol="false" tIns="0" lIns="0" bIns="0" rIns="0">
              <a:spAutoFit/>
            </a:bodyPr>
            <a:lstStyle/>
            <a:p>
              <a:pPr algn="l" marL="0" indent="0" lvl="0">
                <a:lnSpc>
                  <a:spcPts val="6719"/>
                </a:lnSpc>
              </a:pPr>
              <a:r>
                <a:rPr lang="en-US" sz="6399">
                  <a:solidFill>
                    <a:srgbClr val="2B4B82"/>
                  </a:solidFill>
                  <a:latin typeface="Clear Sans Bold Bold"/>
                </a:rPr>
                <a:t>Functional View Specification</a:t>
              </a:r>
            </a:p>
          </p:txBody>
        </p:sp>
        <p:sp>
          <p:nvSpPr>
            <p:cNvPr name="TextBox 6" id="6"/>
            <p:cNvSpPr txBox="true"/>
            <p:nvPr/>
          </p:nvSpPr>
          <p:spPr>
            <a:xfrm rot="0">
              <a:off x="58276" y="1681637"/>
              <a:ext cx="18105549" cy="644737"/>
            </a:xfrm>
            <a:prstGeom prst="rect">
              <a:avLst/>
            </a:prstGeom>
          </p:spPr>
          <p:txBody>
            <a:bodyPr anchor="t" rtlCol="false" tIns="0" lIns="0" bIns="0" rIns="0">
              <a:spAutoFit/>
            </a:bodyPr>
            <a:lstStyle/>
            <a:p>
              <a:pPr algn="l" marL="0" indent="0" lvl="0">
                <a:lnSpc>
                  <a:spcPts val="4060"/>
                </a:lnSpc>
              </a:pPr>
              <a:r>
                <a:rPr lang="en-US" sz="2900">
                  <a:solidFill>
                    <a:srgbClr val="2B4B82"/>
                  </a:solidFill>
                  <a:latin typeface="Clear Sans Regular"/>
                </a:rPr>
                <a:t>ĐẶC ĐIỂM KỸ THUẬT XEM CHỨC NĂNG</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867267" y="-444204"/>
            <a:ext cx="4743003" cy="4251455"/>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28700" y="4205612"/>
            <a:ext cx="16552322" cy="5670231"/>
          </a:xfrm>
          <a:prstGeom prst="rect">
            <a:avLst/>
          </a:prstGeom>
        </p:spPr>
      </p:pic>
      <p:grpSp>
        <p:nvGrpSpPr>
          <p:cNvPr name="Group 4" id="4"/>
          <p:cNvGrpSpPr/>
          <p:nvPr/>
        </p:nvGrpSpPr>
        <p:grpSpPr>
          <a:xfrm rot="0">
            <a:off x="1056310" y="1405177"/>
            <a:ext cx="13622869" cy="1744780"/>
            <a:chOff x="0" y="0"/>
            <a:chExt cx="18163825" cy="2326373"/>
          </a:xfrm>
        </p:grpSpPr>
        <p:sp>
          <p:nvSpPr>
            <p:cNvPr name="TextBox 5" id="5"/>
            <p:cNvSpPr txBox="true"/>
            <p:nvPr/>
          </p:nvSpPr>
          <p:spPr>
            <a:xfrm rot="0">
              <a:off x="0" y="85725"/>
              <a:ext cx="18163825" cy="1207135"/>
            </a:xfrm>
            <a:prstGeom prst="rect">
              <a:avLst/>
            </a:prstGeom>
          </p:spPr>
          <p:txBody>
            <a:bodyPr anchor="t" rtlCol="false" tIns="0" lIns="0" bIns="0" rIns="0">
              <a:spAutoFit/>
            </a:bodyPr>
            <a:lstStyle/>
            <a:p>
              <a:pPr algn="l" marL="0" indent="0" lvl="0">
                <a:lnSpc>
                  <a:spcPts val="6719"/>
                </a:lnSpc>
              </a:pPr>
              <a:r>
                <a:rPr lang="en-US" sz="6399">
                  <a:solidFill>
                    <a:srgbClr val="2B4B82"/>
                  </a:solidFill>
                  <a:latin typeface="Clear Sans Bold Bold"/>
                </a:rPr>
                <a:t>Operational View Specification</a:t>
              </a:r>
            </a:p>
          </p:txBody>
        </p:sp>
        <p:sp>
          <p:nvSpPr>
            <p:cNvPr name="TextBox 6" id="6"/>
            <p:cNvSpPr txBox="true"/>
            <p:nvPr/>
          </p:nvSpPr>
          <p:spPr>
            <a:xfrm rot="0">
              <a:off x="58276" y="1681637"/>
              <a:ext cx="18105549" cy="644737"/>
            </a:xfrm>
            <a:prstGeom prst="rect">
              <a:avLst/>
            </a:prstGeom>
          </p:spPr>
          <p:txBody>
            <a:bodyPr anchor="t" rtlCol="false" tIns="0" lIns="0" bIns="0" rIns="0">
              <a:spAutoFit/>
            </a:bodyPr>
            <a:lstStyle/>
            <a:p>
              <a:pPr algn="l" marL="0" indent="0" lvl="0">
                <a:lnSpc>
                  <a:spcPts val="4060"/>
                </a:lnSpc>
              </a:pPr>
              <a:r>
                <a:rPr lang="en-US" sz="2900">
                  <a:solidFill>
                    <a:srgbClr val="2B4B82"/>
                  </a:solidFill>
                  <a:latin typeface="Clear Sans Regular"/>
                </a:rPr>
                <a:t>ĐẶC TẢ CHẾ ĐỘ XEM HOẠT ĐỘNG</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9336959" y="517511"/>
            <a:ext cx="7209531" cy="4259169"/>
          </a:xfrm>
          <a:prstGeom prst="rect">
            <a:avLst/>
          </a:prstGeom>
        </p:spPr>
      </p:pic>
      <p:pic>
        <p:nvPicPr>
          <p:cNvPr name="Picture 3" id="3"/>
          <p:cNvPicPr>
            <a:picLocks noChangeAspect="true"/>
          </p:cNvPicPr>
          <p:nvPr/>
        </p:nvPicPr>
        <p:blipFill>
          <a:blip r:embed="rId3"/>
          <a:srcRect l="0" t="4161" r="0" b="0"/>
          <a:stretch>
            <a:fillRect/>
          </a:stretch>
        </p:blipFill>
        <p:spPr>
          <a:xfrm flipH="false" flipV="false" rot="0">
            <a:off x="13892251" y="5143500"/>
            <a:ext cx="2654239" cy="4524511"/>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5253188" y="5110467"/>
            <a:ext cx="8167542" cy="4590578"/>
          </a:xfrm>
          <a:prstGeom prst="rect">
            <a:avLst/>
          </a:prstGeom>
        </p:spPr>
      </p:pic>
      <p:grpSp>
        <p:nvGrpSpPr>
          <p:cNvPr name="Group 5" id="5"/>
          <p:cNvGrpSpPr/>
          <p:nvPr/>
        </p:nvGrpSpPr>
        <p:grpSpPr>
          <a:xfrm rot="0">
            <a:off x="695359" y="1169298"/>
            <a:ext cx="8149507" cy="2562954"/>
            <a:chOff x="0" y="0"/>
            <a:chExt cx="10866010" cy="3417271"/>
          </a:xfrm>
        </p:grpSpPr>
        <p:sp>
          <p:nvSpPr>
            <p:cNvPr name="TextBox 6" id="6"/>
            <p:cNvSpPr txBox="true"/>
            <p:nvPr/>
          </p:nvSpPr>
          <p:spPr>
            <a:xfrm rot="0">
              <a:off x="0" y="85725"/>
              <a:ext cx="10866010" cy="2337435"/>
            </a:xfrm>
            <a:prstGeom prst="rect">
              <a:avLst/>
            </a:prstGeom>
          </p:spPr>
          <p:txBody>
            <a:bodyPr anchor="t" rtlCol="false" tIns="0" lIns="0" bIns="0" rIns="0">
              <a:spAutoFit/>
            </a:bodyPr>
            <a:lstStyle/>
            <a:p>
              <a:pPr>
                <a:lnSpc>
                  <a:spcPts val="6719"/>
                </a:lnSpc>
              </a:pPr>
              <a:r>
                <a:rPr lang="en-US" sz="6399">
                  <a:solidFill>
                    <a:srgbClr val="94DDDE"/>
                  </a:solidFill>
                  <a:latin typeface="Clear Sans Bold Bold"/>
                </a:rPr>
                <a:t>Device &amp; Component Integration</a:t>
              </a:r>
            </a:p>
          </p:txBody>
        </p:sp>
        <p:sp>
          <p:nvSpPr>
            <p:cNvPr name="TextBox 7" id="7"/>
            <p:cNvSpPr txBox="true"/>
            <p:nvPr/>
          </p:nvSpPr>
          <p:spPr>
            <a:xfrm rot="0">
              <a:off x="0" y="2772535"/>
              <a:ext cx="8431808" cy="644737"/>
            </a:xfrm>
            <a:prstGeom prst="rect">
              <a:avLst/>
            </a:prstGeom>
          </p:spPr>
          <p:txBody>
            <a:bodyPr anchor="t" rtlCol="false" tIns="0" lIns="0" bIns="0" rIns="0">
              <a:spAutoFit/>
            </a:bodyPr>
            <a:lstStyle/>
            <a:p>
              <a:pPr>
                <a:lnSpc>
                  <a:spcPts val="4060"/>
                </a:lnSpc>
              </a:pPr>
              <a:r>
                <a:rPr lang="en-US" sz="2900">
                  <a:solidFill>
                    <a:srgbClr val="94DDDE"/>
                  </a:solidFill>
                  <a:latin typeface="Clear Sans Regular"/>
                </a:rPr>
                <a:t>TÍCH HỢP THIẾT BỊ &amp; THÀNH PHẦN</a:t>
              </a:r>
            </a:p>
          </p:txBody>
        </p:sp>
      </p:grpSp>
      <p:pic>
        <p:nvPicPr>
          <p:cNvPr name="Picture 8" id="8"/>
          <p:cNvPicPr>
            <a:picLocks noChangeAspect="true"/>
          </p:cNvPicPr>
          <p:nvPr/>
        </p:nvPicPr>
        <p:blipFill>
          <a:blip r:embed="rId5"/>
          <a:srcRect l="0" t="0" r="0" b="0"/>
          <a:stretch>
            <a:fillRect/>
          </a:stretch>
        </p:blipFill>
        <p:spPr>
          <a:xfrm flipH="false" flipV="false" rot="0">
            <a:off x="1427061" y="5110467"/>
            <a:ext cx="2562585" cy="4557544"/>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983592" y="449396"/>
            <a:ext cx="3489749" cy="2861594"/>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419139" y="3310990"/>
            <a:ext cx="4618653" cy="4114800"/>
          </a:xfrm>
          <a:prstGeom prst="rect">
            <a:avLst/>
          </a:prstGeom>
        </p:spPr>
      </p:pic>
      <p:grpSp>
        <p:nvGrpSpPr>
          <p:cNvPr name="Group 4" id="4"/>
          <p:cNvGrpSpPr/>
          <p:nvPr/>
        </p:nvGrpSpPr>
        <p:grpSpPr>
          <a:xfrm rot="0">
            <a:off x="7547254" y="7877660"/>
            <a:ext cx="13622869" cy="1994335"/>
            <a:chOff x="0" y="0"/>
            <a:chExt cx="18163825" cy="2659114"/>
          </a:xfrm>
        </p:grpSpPr>
        <p:sp>
          <p:nvSpPr>
            <p:cNvPr name="TextBox 5" id="5"/>
            <p:cNvSpPr txBox="true"/>
            <p:nvPr/>
          </p:nvSpPr>
          <p:spPr>
            <a:xfrm rot="0">
              <a:off x="0" y="104775"/>
              <a:ext cx="18163825" cy="1520826"/>
            </a:xfrm>
            <a:prstGeom prst="rect">
              <a:avLst/>
            </a:prstGeom>
          </p:spPr>
          <p:txBody>
            <a:bodyPr anchor="t" rtlCol="false" tIns="0" lIns="0" bIns="0" rIns="0">
              <a:spAutoFit/>
            </a:bodyPr>
            <a:lstStyle/>
            <a:p>
              <a:pPr algn="l" marL="0" indent="0" lvl="0">
                <a:lnSpc>
                  <a:spcPts val="8400"/>
                </a:lnSpc>
              </a:pPr>
              <a:r>
                <a:rPr lang="en-US" sz="8000">
                  <a:solidFill>
                    <a:srgbClr val="2B4B82"/>
                  </a:solidFill>
                  <a:latin typeface="Clear Sans Bold Bold"/>
                </a:rPr>
                <a:t>DEMO</a:t>
              </a:r>
            </a:p>
          </p:txBody>
        </p:sp>
        <p:sp>
          <p:nvSpPr>
            <p:cNvPr name="TextBox 6" id="6"/>
            <p:cNvSpPr txBox="true"/>
            <p:nvPr/>
          </p:nvSpPr>
          <p:spPr>
            <a:xfrm rot="0">
              <a:off x="58276" y="2014377"/>
              <a:ext cx="18105549" cy="644737"/>
            </a:xfrm>
            <a:prstGeom prst="rect">
              <a:avLst/>
            </a:prstGeom>
          </p:spPr>
          <p:txBody>
            <a:bodyPr anchor="t" rtlCol="false" tIns="0" lIns="0" bIns="0" rIns="0">
              <a:spAutoFit/>
            </a:bodyPr>
            <a:lstStyle/>
            <a:p>
              <a:pPr algn="l" marL="0" indent="0" lvl="0">
                <a:lnSpc>
                  <a:spcPts val="4060"/>
                </a:lnSpc>
              </a:pPr>
            </a:p>
          </p:txBody>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4610722" y="1191943"/>
            <a:ext cx="8412862" cy="1609725"/>
          </a:xfrm>
          <a:prstGeom prst="rect">
            <a:avLst/>
          </a:prstGeom>
        </p:spPr>
        <p:txBody>
          <a:bodyPr anchor="t" rtlCol="false" tIns="0" lIns="0" bIns="0" rIns="0">
            <a:spAutoFit/>
          </a:bodyPr>
          <a:lstStyle/>
          <a:p>
            <a:pPr algn="ctr">
              <a:lnSpc>
                <a:spcPts val="12599"/>
              </a:lnSpc>
            </a:pPr>
            <a:r>
              <a:rPr lang="en-US" sz="9000">
                <a:solidFill>
                  <a:srgbClr val="FFFFFF"/>
                </a:solidFill>
                <a:latin typeface="Canva Sans"/>
              </a:rPr>
              <a:t>Vấn đề xã hội</a:t>
            </a:r>
          </a:p>
        </p:txBody>
      </p:sp>
      <p:sp>
        <p:nvSpPr>
          <p:cNvPr name="TextBox 3" id="3"/>
          <p:cNvSpPr txBox="true"/>
          <p:nvPr/>
        </p:nvSpPr>
        <p:spPr>
          <a:xfrm rot="0">
            <a:off x="0" y="4800917"/>
            <a:ext cx="18288000" cy="23996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Ngày nay, xã hội hướng tới công nghiệp 4.0. Nhờ vậy, hàng loạt những  nhu cầu sử dụng các sản phẩm công nghệ ra đời. Trong đó, việc áp dụng  công nghệ vào các ngôi nhà đang ngày càng tăng cao. Do đó, nhóm 19 hôm nay sẽ giới thiệu về mô hình nhà thông minh dùng Arduino và NODEMCU ESP8266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CBA6"/>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9988" t="3718" r="18258" b="4061"/>
          <a:stretch>
            <a:fillRect/>
          </a:stretch>
        </p:blipFill>
        <p:spPr>
          <a:xfrm flipH="false" flipV="false" rot="0">
            <a:off x="0" y="0"/>
            <a:ext cx="6984059"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3546434" y="2568906"/>
            <a:ext cx="3851958" cy="6850687"/>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8442959" y="2568906"/>
            <a:ext cx="3734065" cy="6850687"/>
          </a:xfrm>
          <a:prstGeom prst="rect">
            <a:avLst/>
          </a:prstGeom>
        </p:spPr>
      </p:pic>
      <p:sp>
        <p:nvSpPr>
          <p:cNvPr name="TextBox 5" id="5"/>
          <p:cNvSpPr txBox="true"/>
          <p:nvPr/>
        </p:nvSpPr>
        <p:spPr>
          <a:xfrm rot="0">
            <a:off x="7857182" y="662940"/>
            <a:ext cx="4319842" cy="365760"/>
          </a:xfrm>
          <a:prstGeom prst="rect">
            <a:avLst/>
          </a:prstGeom>
        </p:spPr>
        <p:txBody>
          <a:bodyPr anchor="t" rtlCol="false" tIns="0" lIns="0" bIns="0" rIns="0">
            <a:spAutoFit/>
          </a:bodyPr>
          <a:lstStyle/>
          <a:p>
            <a:pPr>
              <a:lnSpc>
                <a:spcPts val="2940"/>
              </a:lnSpc>
            </a:pPr>
            <a:r>
              <a:rPr lang="en-US" sz="2100">
                <a:solidFill>
                  <a:srgbClr val="000000"/>
                </a:solidFill>
                <a:latin typeface="Open Sauce"/>
              </a:rPr>
              <a:t>SMART HOUSE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4DDD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876152" y="3086100"/>
            <a:ext cx="5131837" cy="4114800"/>
          </a:xfrm>
          <a:prstGeom prst="rect">
            <a:avLst/>
          </a:prstGeom>
        </p:spPr>
      </p:pic>
      <p:grpSp>
        <p:nvGrpSpPr>
          <p:cNvPr name="Group 3" id="3"/>
          <p:cNvGrpSpPr/>
          <p:nvPr/>
        </p:nvGrpSpPr>
        <p:grpSpPr>
          <a:xfrm rot="0">
            <a:off x="1450494" y="1169298"/>
            <a:ext cx="9768230" cy="8694081"/>
            <a:chOff x="0" y="0"/>
            <a:chExt cx="13024306" cy="11592108"/>
          </a:xfrm>
        </p:grpSpPr>
        <p:sp>
          <p:nvSpPr>
            <p:cNvPr name="TextBox 4" id="4"/>
            <p:cNvSpPr txBox="true"/>
            <p:nvPr/>
          </p:nvSpPr>
          <p:spPr>
            <a:xfrm rot="0">
              <a:off x="0" y="85725"/>
              <a:ext cx="13024306" cy="1207135"/>
            </a:xfrm>
            <a:prstGeom prst="rect">
              <a:avLst/>
            </a:prstGeom>
          </p:spPr>
          <p:txBody>
            <a:bodyPr anchor="t" rtlCol="false" tIns="0" lIns="0" bIns="0" rIns="0">
              <a:spAutoFit/>
            </a:bodyPr>
            <a:lstStyle/>
            <a:p>
              <a:pPr>
                <a:lnSpc>
                  <a:spcPts val="6719"/>
                </a:lnSpc>
              </a:pPr>
              <a:r>
                <a:rPr lang="en-US" sz="6399">
                  <a:solidFill>
                    <a:srgbClr val="31356E"/>
                  </a:solidFill>
                  <a:latin typeface="Clear Sans Bold"/>
                </a:rPr>
                <a:t>Các thiết bị linh kiện</a:t>
              </a:r>
            </a:p>
          </p:txBody>
        </p:sp>
        <p:sp>
          <p:nvSpPr>
            <p:cNvPr name="TextBox 5" id="5"/>
            <p:cNvSpPr txBox="true"/>
            <p:nvPr/>
          </p:nvSpPr>
          <p:spPr>
            <a:xfrm rot="0">
              <a:off x="0" y="2031971"/>
              <a:ext cx="12478551" cy="9560137"/>
            </a:xfrm>
            <a:prstGeom prst="rect">
              <a:avLst/>
            </a:prstGeom>
          </p:spPr>
          <p:txBody>
            <a:bodyPr anchor="t" rtlCol="false" tIns="0" lIns="0" bIns="0" rIns="0">
              <a:spAutoFit/>
            </a:bodyPr>
            <a:lstStyle/>
            <a:p>
              <a:pPr marL="626111" indent="-313055" lvl="1">
                <a:lnSpc>
                  <a:spcPts val="4060"/>
                </a:lnSpc>
                <a:buFont typeface="Arial"/>
                <a:buChar char="•"/>
              </a:pPr>
              <a:r>
                <a:rPr lang="en-US" sz="2900">
                  <a:solidFill>
                    <a:srgbClr val="2B4B82"/>
                  </a:solidFill>
                  <a:latin typeface="Clear Sans Regular"/>
                </a:rPr>
                <a:t>Arduino Uno R3</a:t>
              </a:r>
            </a:p>
            <a:p>
              <a:pPr marL="626111" indent="-313055" lvl="1">
                <a:lnSpc>
                  <a:spcPts val="4060"/>
                </a:lnSpc>
                <a:buFont typeface="Arial"/>
                <a:buChar char="•"/>
              </a:pPr>
              <a:r>
                <a:rPr lang="en-US" sz="2900">
                  <a:solidFill>
                    <a:srgbClr val="2B4B82"/>
                  </a:solidFill>
                  <a:latin typeface="Clear Sans Regular"/>
                </a:rPr>
                <a:t>Module NodeMCU Esp8266</a:t>
              </a:r>
            </a:p>
            <a:p>
              <a:pPr marL="626111" indent="-313055" lvl="1">
                <a:lnSpc>
                  <a:spcPts val="4060"/>
                </a:lnSpc>
                <a:buFont typeface="Arial"/>
                <a:buChar char="•"/>
              </a:pPr>
              <a:r>
                <a:rPr lang="en-US" sz="2900">
                  <a:solidFill>
                    <a:srgbClr val="2B4B82"/>
                  </a:solidFill>
                  <a:latin typeface="Clear Sans Regular"/>
                </a:rPr>
                <a:t>Module humidity, temperature DHT11</a:t>
              </a:r>
            </a:p>
            <a:p>
              <a:pPr marL="626111" indent="-313055" lvl="1">
                <a:lnSpc>
                  <a:spcPts val="4060"/>
                </a:lnSpc>
                <a:buFont typeface="Arial"/>
                <a:buChar char="•"/>
              </a:pPr>
              <a:r>
                <a:rPr lang="en-US" sz="2900">
                  <a:solidFill>
                    <a:srgbClr val="2B4B82"/>
                  </a:solidFill>
                  <a:latin typeface="Clear Sans Regular"/>
                </a:rPr>
                <a:t>Temperature sensor TMP35</a:t>
              </a:r>
            </a:p>
            <a:p>
              <a:pPr marL="626111" indent="-313055" lvl="1">
                <a:lnSpc>
                  <a:spcPts val="4060"/>
                </a:lnSpc>
                <a:buFont typeface="Arial"/>
                <a:buChar char="•"/>
              </a:pPr>
              <a:r>
                <a:rPr lang="en-US" sz="2900">
                  <a:solidFill>
                    <a:srgbClr val="2B4B82"/>
                  </a:solidFill>
                  <a:latin typeface="Clear Sans Regular"/>
                </a:rPr>
                <a:t>Quang trở</a:t>
              </a:r>
            </a:p>
            <a:p>
              <a:pPr marL="626111" indent="-313055" lvl="1">
                <a:lnSpc>
                  <a:spcPts val="4060"/>
                </a:lnSpc>
                <a:buFont typeface="Arial"/>
                <a:buChar char="•"/>
              </a:pPr>
              <a:r>
                <a:rPr lang="en-US" sz="2900">
                  <a:solidFill>
                    <a:srgbClr val="2B4B82"/>
                  </a:solidFill>
                  <a:latin typeface="Clear Sans Regular"/>
                </a:rPr>
                <a:t>BreadBoard</a:t>
              </a:r>
            </a:p>
            <a:p>
              <a:pPr marL="626111" indent="-313055" lvl="1">
                <a:lnSpc>
                  <a:spcPts val="4060"/>
                </a:lnSpc>
                <a:buFont typeface="Arial"/>
                <a:buChar char="•"/>
              </a:pPr>
              <a:r>
                <a:rPr lang="en-US" sz="2900">
                  <a:solidFill>
                    <a:srgbClr val="2B4B82"/>
                  </a:solidFill>
                  <a:latin typeface="Clear Sans Regular"/>
                </a:rPr>
                <a:t>Động cơ Micro Servo</a:t>
              </a:r>
            </a:p>
            <a:p>
              <a:pPr marL="626111" indent="-313055" lvl="1">
                <a:lnSpc>
                  <a:spcPts val="4060"/>
                </a:lnSpc>
                <a:buFont typeface="Arial"/>
                <a:buChar char="•"/>
              </a:pPr>
              <a:r>
                <a:rPr lang="en-US" sz="2900">
                  <a:solidFill>
                    <a:srgbClr val="2B4B82"/>
                  </a:solidFill>
                  <a:latin typeface="Clear Sans Regular"/>
                </a:rPr>
                <a:t>Đèn Led các màu</a:t>
              </a:r>
            </a:p>
            <a:p>
              <a:pPr marL="626111" indent="-313055" lvl="1">
                <a:lnSpc>
                  <a:spcPts val="4060"/>
                </a:lnSpc>
                <a:buFont typeface="Arial"/>
                <a:buChar char="•"/>
              </a:pPr>
              <a:r>
                <a:rPr lang="en-US" sz="2900">
                  <a:solidFill>
                    <a:srgbClr val="2B4B82"/>
                  </a:solidFill>
                  <a:latin typeface="Clear Sans Regular"/>
                </a:rPr>
                <a:t>Keypad 4x4</a:t>
              </a:r>
            </a:p>
            <a:p>
              <a:pPr marL="626111" indent="-313055" lvl="1">
                <a:lnSpc>
                  <a:spcPts val="4060"/>
                </a:lnSpc>
                <a:buFont typeface="Arial"/>
                <a:buChar char="•"/>
              </a:pPr>
              <a:r>
                <a:rPr lang="en-US" sz="2900">
                  <a:solidFill>
                    <a:srgbClr val="2B4B82"/>
                  </a:solidFill>
                  <a:latin typeface="Clear Sans Regular"/>
                </a:rPr>
                <a:t>LCD 16x2</a:t>
              </a:r>
            </a:p>
            <a:p>
              <a:pPr marL="626111" indent="-313055" lvl="1">
                <a:lnSpc>
                  <a:spcPts val="4060"/>
                </a:lnSpc>
                <a:buFont typeface="Arial"/>
                <a:buChar char="•"/>
              </a:pPr>
              <a:r>
                <a:rPr lang="en-US" sz="2900">
                  <a:solidFill>
                    <a:srgbClr val="2B4B82"/>
                  </a:solidFill>
                  <a:latin typeface="Clear Sans Regular"/>
                </a:rPr>
                <a:t>Potentiometer</a:t>
              </a:r>
            </a:p>
            <a:p>
              <a:pPr marL="626111" indent="-313055" lvl="1">
                <a:lnSpc>
                  <a:spcPts val="4060"/>
                </a:lnSpc>
                <a:buFont typeface="Arial"/>
                <a:buChar char="•"/>
              </a:pPr>
              <a:r>
                <a:rPr lang="en-US" sz="2900">
                  <a:solidFill>
                    <a:srgbClr val="2B4B82"/>
                  </a:solidFill>
                  <a:latin typeface="Clear Sans Regular"/>
                </a:rPr>
                <a:t>PushButton</a:t>
              </a:r>
            </a:p>
            <a:p>
              <a:pPr marL="626111" indent="-313055" lvl="1">
                <a:lnSpc>
                  <a:spcPts val="4060"/>
                </a:lnSpc>
                <a:buFont typeface="Arial"/>
                <a:buChar char="•"/>
              </a:pPr>
              <a:r>
                <a:rPr lang="en-US" sz="2900">
                  <a:solidFill>
                    <a:srgbClr val="2B4B82"/>
                  </a:solidFill>
                  <a:latin typeface="Clear Sans Regular"/>
                </a:rPr>
                <a:t>Điện trở</a:t>
              </a:r>
            </a:p>
            <a:p>
              <a:pPr>
                <a:lnSpc>
                  <a:spcPts val="4060"/>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5666" y="-963412"/>
            <a:ext cx="4597438" cy="284205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1207503" y="390596"/>
            <a:ext cx="2076668" cy="127620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794348" y="-2447996"/>
            <a:ext cx="3837986"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5649912" y="-3759204"/>
            <a:ext cx="5357753" cy="5591583"/>
          </a:xfrm>
          <a:prstGeom prst="rect">
            <a:avLst/>
          </a:prstGeom>
        </p:spPr>
      </p:pic>
      <p:graphicFrame>
        <p:nvGraphicFramePr>
          <p:cNvPr name="Table 6" id="6"/>
          <p:cNvGraphicFramePr>
            <a:graphicFrameLocks noGrp="true"/>
          </p:cNvGraphicFramePr>
          <p:nvPr/>
        </p:nvGraphicFramePr>
        <p:xfrm>
          <a:off x="278844" y="1878640"/>
          <a:ext cx="17353490" cy="7586026"/>
        </p:xfrm>
        <a:graphic>
          <a:graphicData uri="http://schemas.openxmlformats.org/drawingml/2006/table">
            <a:tbl>
              <a:tblPr/>
              <a:tblGrid>
                <a:gridCol w="9052912"/>
                <a:gridCol w="8300578"/>
              </a:tblGrid>
              <a:tr h="2729340">
                <a:tc>
                  <a:txBody>
                    <a:bodyPr anchor="t" rtlCol="false"/>
                    <a:lstStyle/>
                    <a:p>
                      <a:pPr algn="l">
                        <a:defRPr/>
                      </a:pPr>
                      <a:r>
                        <a:rPr lang="en-US" sz="3600">
                          <a:solidFill>
                            <a:srgbClr val="2B4B82"/>
                          </a:solidFill>
                          <a:latin typeface="Clear Sans Bold Bold"/>
                        </a:rPr>
                        <a:t>Đo độ ẩm, nhiệt độ và ánh sáng để đưa ra khuyến nghị bằng học máy</a:t>
                      </a:r>
                      <a:endParaRPr lang="en-US" sz="1100"/>
                    </a:p>
                  </a:txBody>
                  <a:tcPr>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defRPr/>
                      </a:pPr>
                      <a:r>
                        <a:rPr lang="en-US" sz="3600">
                          <a:solidFill>
                            <a:srgbClr val="2B4B82"/>
                          </a:solidFill>
                          <a:latin typeface="Clear Sans Bold Bold"/>
                        </a:rPr>
                        <a:t>Điều khiển thiết bị qua mạng</a:t>
                      </a:r>
                      <a:endParaRPr lang="en-US" sz="1100"/>
                    </a:p>
                  </a:txBody>
                  <a:tcPr>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856686">
                <a:tc>
                  <a:tcPr>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cPr>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pic>
        <p:nvPicPr>
          <p:cNvPr name="Picture 7" id="7"/>
          <p:cNvPicPr>
            <a:picLocks noChangeAspect="true"/>
          </p:cNvPicPr>
          <p:nvPr/>
        </p:nvPicPr>
        <p:blipFill>
          <a:blip r:embed="rId10"/>
          <a:srcRect l="0" t="0" r="0" b="0"/>
          <a:stretch>
            <a:fillRect/>
          </a:stretch>
        </p:blipFill>
        <p:spPr>
          <a:xfrm flipH="false" flipV="false" rot="0">
            <a:off x="1309896" y="3543249"/>
            <a:ext cx="5730843" cy="6525976"/>
          </a:xfrm>
          <a:prstGeom prst="rect">
            <a:avLst/>
          </a:prstGeom>
        </p:spPr>
      </p:pic>
      <p:pic>
        <p:nvPicPr>
          <p:cNvPr name="Picture 8" id="8"/>
          <p:cNvPicPr>
            <a:picLocks noChangeAspect="true"/>
          </p:cNvPicPr>
          <p:nvPr/>
        </p:nvPicPr>
        <p:blipFill>
          <a:blip r:embed="rId11"/>
          <a:srcRect l="0" t="0" r="0" b="0"/>
          <a:stretch>
            <a:fillRect/>
          </a:stretch>
        </p:blipFill>
        <p:spPr>
          <a:xfrm flipH="false" flipV="false" rot="0">
            <a:off x="9578043" y="3543249"/>
            <a:ext cx="6662401" cy="6516616"/>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5666" y="-963412"/>
            <a:ext cx="4597438" cy="284205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1207503" y="390596"/>
            <a:ext cx="2076668" cy="127620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794348" y="-2447996"/>
            <a:ext cx="3837986"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5649912" y="-3759204"/>
            <a:ext cx="5357753" cy="5591583"/>
          </a:xfrm>
          <a:prstGeom prst="rect">
            <a:avLst/>
          </a:prstGeom>
        </p:spPr>
      </p:pic>
      <p:graphicFrame>
        <p:nvGraphicFramePr>
          <p:cNvPr name="Table 6" id="6"/>
          <p:cNvGraphicFramePr>
            <a:graphicFrameLocks noGrp="true"/>
          </p:cNvGraphicFramePr>
          <p:nvPr/>
        </p:nvGraphicFramePr>
        <p:xfrm>
          <a:off x="4789207" y="1878640"/>
          <a:ext cx="10042391" cy="7586026"/>
        </p:xfrm>
        <a:graphic>
          <a:graphicData uri="http://schemas.openxmlformats.org/drawingml/2006/table">
            <a:tbl>
              <a:tblPr/>
              <a:tblGrid>
                <a:gridCol w="9486779"/>
                <a:gridCol w="555612"/>
              </a:tblGrid>
              <a:tr h="2729340">
                <a:tc>
                  <a:txBody>
                    <a:bodyPr anchor="t" rtlCol="false"/>
                    <a:lstStyle/>
                    <a:p>
                      <a:pPr algn="l">
                        <a:defRPr/>
                      </a:pPr>
                      <a:r>
                        <a:rPr lang="en-US" sz="3600">
                          <a:solidFill>
                            <a:srgbClr val="2B4B82"/>
                          </a:solidFill>
                          <a:latin typeface="Clear Sans Bold Bold"/>
                        </a:rPr>
                        <a:t>Visualize biểu đồ nhiệt độ và độ ẩm</a:t>
                      </a:r>
                      <a:endParaRPr lang="en-US" sz="1100"/>
                    </a:p>
                  </a:txBody>
                  <a:tcPr>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cPr>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856686">
                <a:tc>
                  <a:tcPr>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cPr>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pic>
        <p:nvPicPr>
          <p:cNvPr name="Picture 7" id="7"/>
          <p:cNvPicPr>
            <a:picLocks noChangeAspect="true"/>
          </p:cNvPicPr>
          <p:nvPr/>
        </p:nvPicPr>
        <p:blipFill>
          <a:blip r:embed="rId10"/>
          <a:srcRect l="0" t="0" r="0" b="0"/>
          <a:stretch>
            <a:fillRect/>
          </a:stretch>
        </p:blipFill>
        <p:spPr>
          <a:xfrm flipH="false" flipV="false" rot="0">
            <a:off x="5253105" y="3544546"/>
            <a:ext cx="7079162" cy="644181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5666" y="-963412"/>
            <a:ext cx="4597438" cy="284205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1207503" y="390596"/>
            <a:ext cx="2076668" cy="127620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794348" y="-2447996"/>
            <a:ext cx="3837986"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5649912" y="-3759204"/>
            <a:ext cx="5357753" cy="5591583"/>
          </a:xfrm>
          <a:prstGeom prst="rect">
            <a:avLst/>
          </a:prstGeom>
        </p:spPr>
      </p:pic>
      <p:graphicFrame>
        <p:nvGraphicFramePr>
          <p:cNvPr name="Table 6" id="6"/>
          <p:cNvGraphicFramePr>
            <a:graphicFrameLocks noGrp="true"/>
          </p:cNvGraphicFramePr>
          <p:nvPr/>
        </p:nvGraphicFramePr>
        <p:xfrm>
          <a:off x="278844" y="1878640"/>
          <a:ext cx="17353490" cy="7586026"/>
        </p:xfrm>
        <a:graphic>
          <a:graphicData uri="http://schemas.openxmlformats.org/drawingml/2006/table">
            <a:tbl>
              <a:tblPr/>
              <a:tblGrid>
                <a:gridCol w="9052912"/>
                <a:gridCol w="8300578"/>
              </a:tblGrid>
              <a:tr h="2729340">
                <a:tc>
                  <a:txBody>
                    <a:bodyPr anchor="t" rtlCol="false"/>
                    <a:lstStyle/>
                    <a:p>
                      <a:pPr algn="l">
                        <a:defRPr/>
                      </a:pPr>
                      <a:r>
                        <a:rPr lang="en-US" sz="3600">
                          <a:solidFill>
                            <a:srgbClr val="2B4B82"/>
                          </a:solidFill>
                          <a:latin typeface="Clear Sans Bold Bold"/>
                        </a:rPr>
                        <a:t>Cảm biến ánh sáng để kéo rèm</a:t>
                      </a:r>
                      <a:endParaRPr lang="en-US" sz="1100"/>
                    </a:p>
                  </a:txBody>
                  <a:tcPr>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defRPr/>
                      </a:pPr>
                      <a:r>
                        <a:rPr lang="en-US" sz="3600">
                          <a:solidFill>
                            <a:srgbClr val="2B4B82"/>
                          </a:solidFill>
                          <a:latin typeface="Clear Sans Bold Bold"/>
                        </a:rPr>
                        <a:t>Bật tắt bình nóng lạnh</a:t>
                      </a:r>
                      <a:endParaRPr lang="en-US" sz="1100"/>
                    </a:p>
                  </a:txBody>
                  <a:tcPr>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856686">
                <a:tc>
                  <a:tcPr>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cPr>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pic>
        <p:nvPicPr>
          <p:cNvPr name="Picture 7" id="7"/>
          <p:cNvPicPr>
            <a:picLocks noChangeAspect="true"/>
          </p:cNvPicPr>
          <p:nvPr/>
        </p:nvPicPr>
        <p:blipFill>
          <a:blip r:embed="rId10"/>
          <a:srcRect l="0" t="0" r="0" b="0"/>
          <a:stretch>
            <a:fillRect/>
          </a:stretch>
        </p:blipFill>
        <p:spPr>
          <a:xfrm flipH="false" flipV="false" rot="0">
            <a:off x="1028700" y="3260854"/>
            <a:ext cx="5427429" cy="6650129"/>
          </a:xfrm>
          <a:prstGeom prst="rect">
            <a:avLst/>
          </a:prstGeom>
        </p:spPr>
      </p:pic>
      <p:pic>
        <p:nvPicPr>
          <p:cNvPr name="Picture 8" id="8"/>
          <p:cNvPicPr>
            <a:picLocks noChangeAspect="true"/>
          </p:cNvPicPr>
          <p:nvPr/>
        </p:nvPicPr>
        <p:blipFill>
          <a:blip r:embed="rId11"/>
          <a:srcRect l="0" t="0" r="0" b="0"/>
          <a:stretch>
            <a:fillRect/>
          </a:stretch>
        </p:blipFill>
        <p:spPr>
          <a:xfrm flipH="false" flipV="false" rot="0">
            <a:off x="8955589" y="3113460"/>
            <a:ext cx="7082457" cy="6523124"/>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55666" y="-963412"/>
            <a:ext cx="4597438" cy="2842053"/>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11207503" y="390596"/>
            <a:ext cx="2076668" cy="1276207"/>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794348" y="-2447996"/>
            <a:ext cx="3837986" cy="4114800"/>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5649912" y="-3759204"/>
            <a:ext cx="5357753" cy="5591583"/>
          </a:xfrm>
          <a:prstGeom prst="rect">
            <a:avLst/>
          </a:prstGeom>
        </p:spPr>
      </p:pic>
      <p:graphicFrame>
        <p:nvGraphicFramePr>
          <p:cNvPr name="Table 6" id="6"/>
          <p:cNvGraphicFramePr>
            <a:graphicFrameLocks noGrp="true"/>
          </p:cNvGraphicFramePr>
          <p:nvPr/>
        </p:nvGraphicFramePr>
        <p:xfrm>
          <a:off x="278844" y="1878640"/>
          <a:ext cx="17353490" cy="7586026"/>
        </p:xfrm>
        <a:graphic>
          <a:graphicData uri="http://schemas.openxmlformats.org/drawingml/2006/table">
            <a:tbl>
              <a:tblPr/>
              <a:tblGrid>
                <a:gridCol w="9052912"/>
                <a:gridCol w="8300578"/>
              </a:tblGrid>
              <a:tr h="2729340">
                <a:tc>
                  <a:txBody>
                    <a:bodyPr anchor="t" rtlCol="false"/>
                    <a:lstStyle/>
                    <a:p>
                      <a:pPr algn="l">
                        <a:defRPr/>
                      </a:pPr>
                      <a:r>
                        <a:rPr lang="en-US" sz="3600">
                          <a:solidFill>
                            <a:srgbClr val="2B4B82"/>
                          </a:solidFill>
                          <a:latin typeface="Clear Sans Bold Bold"/>
                        </a:rPr>
                        <a:t>     Chuông báo chống trộm</a:t>
                      </a:r>
                      <a:endParaRPr lang="en-US" sz="1100"/>
                    </a:p>
                  </a:txBody>
                  <a:tcPr>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xBody>
                    <a:bodyPr anchor="t" rtlCol="false"/>
                    <a:lstStyle/>
                    <a:p>
                      <a:pPr algn="l">
                        <a:defRPr/>
                      </a:pPr>
                      <a:r>
                        <a:rPr lang="en-US" sz="3600">
                          <a:solidFill>
                            <a:srgbClr val="2B4B82"/>
                          </a:solidFill>
                          <a:latin typeface="Clear Sans Bold Bold"/>
                        </a:rPr>
                        <a:t>    Điều khiển thiết bị qua mạng</a:t>
                      </a:r>
                      <a:endParaRPr lang="en-US" sz="1100"/>
                    </a:p>
                  </a:txBody>
                  <a:tcPr>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r h="4856686">
                <a:tc>
                  <a:tcPr>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c>
                  <a:tcPr>
                    <a:lnL cmpd="sng" algn="ctr" cap="flat" w="57150">
                      <a:solidFill>
                        <a:srgbClr val="FEFEFE"/>
                      </a:solidFill>
                      <a:prstDash val="solid"/>
                      <a:round/>
                      <a:headEnd type="none" w="med" len="med"/>
                      <a:tailEnd type="none" w="med" len="med"/>
                    </a:lnL>
                    <a:lnR cmpd="sng" algn="ctr" cap="flat" w="57150">
                      <a:solidFill>
                        <a:srgbClr val="FEFEFE"/>
                      </a:solidFill>
                      <a:prstDash val="solid"/>
                      <a:round/>
                      <a:headEnd type="none" w="med" len="med"/>
                      <a:tailEnd type="none" w="med" len="med"/>
                    </a:lnR>
                    <a:lnT cmpd="sng" algn="ctr" cap="flat" w="57150">
                      <a:solidFill>
                        <a:srgbClr val="FEFEFE"/>
                      </a:solidFill>
                      <a:prstDash val="solid"/>
                      <a:round/>
                      <a:headEnd type="none" w="med" len="med"/>
                      <a:tailEnd type="none" w="med" len="med"/>
                    </a:lnT>
                    <a:lnB cmpd="sng" algn="ctr" cap="flat" w="57150">
                      <a:solidFill>
                        <a:srgbClr val="FEFEFE"/>
                      </a:solidFill>
                      <a:prstDash val="solid"/>
                      <a:round/>
                      <a:headEnd type="none" w="med" len="med"/>
                      <a:tailEnd type="none" w="med" len="med"/>
                    </a:lnB>
                  </a:tcPr>
                </a:tc>
              </a:tr>
            </a:tbl>
          </a:graphicData>
        </a:graphic>
      </p:graphicFrame>
      <p:pic>
        <p:nvPicPr>
          <p:cNvPr name="Picture 7" id="7"/>
          <p:cNvPicPr>
            <a:picLocks noChangeAspect="true"/>
          </p:cNvPicPr>
          <p:nvPr/>
        </p:nvPicPr>
        <p:blipFill>
          <a:blip r:embed="rId10"/>
          <a:srcRect l="0" t="0" r="0" b="0"/>
          <a:stretch>
            <a:fillRect/>
          </a:stretch>
        </p:blipFill>
        <p:spPr>
          <a:xfrm flipH="false" flipV="false" rot="0">
            <a:off x="9253316" y="3199388"/>
            <a:ext cx="7452948" cy="6990183"/>
          </a:xfrm>
          <a:prstGeom prst="rect">
            <a:avLst/>
          </a:prstGeom>
        </p:spPr>
      </p:pic>
      <p:pic>
        <p:nvPicPr>
          <p:cNvPr name="Picture 8" id="8"/>
          <p:cNvPicPr>
            <a:picLocks noChangeAspect="true"/>
          </p:cNvPicPr>
          <p:nvPr/>
        </p:nvPicPr>
        <p:blipFill>
          <a:blip r:embed="rId11"/>
          <a:srcRect l="0" t="0" r="0" b="0"/>
          <a:stretch>
            <a:fillRect/>
          </a:stretch>
        </p:blipFill>
        <p:spPr>
          <a:xfrm flipH="false" flipV="false" rot="0">
            <a:off x="515068" y="3098129"/>
            <a:ext cx="6382298" cy="7091442"/>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7B4A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443088" y="-1095217"/>
            <a:ext cx="6414740" cy="6631780"/>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578807" y="2220673"/>
            <a:ext cx="13415527" cy="7787886"/>
          </a:xfrm>
          <a:prstGeom prst="rect">
            <a:avLst/>
          </a:prstGeom>
        </p:spPr>
      </p:pic>
      <p:sp>
        <p:nvSpPr>
          <p:cNvPr name="TextBox 4" id="4"/>
          <p:cNvSpPr txBox="true"/>
          <p:nvPr/>
        </p:nvSpPr>
        <p:spPr>
          <a:xfrm rot="0">
            <a:off x="1028700" y="371356"/>
            <a:ext cx="11865850" cy="883920"/>
          </a:xfrm>
          <a:prstGeom prst="rect">
            <a:avLst/>
          </a:prstGeom>
        </p:spPr>
        <p:txBody>
          <a:bodyPr anchor="t" rtlCol="false" tIns="0" lIns="0" bIns="0" rIns="0">
            <a:spAutoFit/>
          </a:bodyPr>
          <a:lstStyle/>
          <a:p>
            <a:pPr>
              <a:lnSpc>
                <a:spcPts val="6719"/>
              </a:lnSpc>
            </a:pPr>
            <a:r>
              <a:rPr lang="en-US" sz="6399">
                <a:solidFill>
                  <a:srgbClr val="2B4B82"/>
                </a:solidFill>
                <a:latin typeface="Clear Sans Bold Bold"/>
              </a:rPr>
              <a:t>Domain Model Specification</a:t>
            </a:r>
          </a:p>
        </p:txBody>
      </p:sp>
      <p:sp>
        <p:nvSpPr>
          <p:cNvPr name="TextBox 5" id="5"/>
          <p:cNvSpPr txBox="true"/>
          <p:nvPr/>
        </p:nvSpPr>
        <p:spPr>
          <a:xfrm rot="5400000">
            <a:off x="-5318562" y="8589280"/>
            <a:ext cx="11865850" cy="695325"/>
          </a:xfrm>
          <a:prstGeom prst="rect">
            <a:avLst/>
          </a:prstGeom>
        </p:spPr>
        <p:txBody>
          <a:bodyPr anchor="t" rtlCol="false" tIns="0" lIns="0" bIns="0" rIns="0">
            <a:spAutoFit/>
          </a:bodyPr>
          <a:lstStyle/>
          <a:p>
            <a:pPr>
              <a:lnSpc>
                <a:spcPts val="5250"/>
              </a:lnSpc>
            </a:pPr>
            <a:r>
              <a:rPr lang="en-US" sz="5000">
                <a:solidFill>
                  <a:srgbClr val="FFFFFF"/>
                </a:solidFill>
                <a:latin typeface="Clear Sans Bold Bold"/>
              </a:rPr>
              <a:t>NODEMCU ESP8266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DAFSl1G7rOQ</dc:identifier>
  <dcterms:modified xsi:type="dcterms:W3CDTF">2011-08-01T06:04:30Z</dcterms:modified>
  <cp:revision>1</cp:revision>
  <dc:title>Hệ thống nhà thông minh</dc:title>
</cp:coreProperties>
</file>